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9" d="100"/>
          <a:sy n="3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C712C5B-1887-4EC8-90B3-FDA44C8BBA38}"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19D70E-D0FE-498F-909E-AD7032210F9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712C5B-1887-4EC8-90B3-FDA44C8BBA38}"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19D70E-D0FE-498F-909E-AD7032210F9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712C5B-1887-4EC8-90B3-FDA44C8BBA38}"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19D70E-D0FE-498F-909E-AD7032210F9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712C5B-1887-4EC8-90B3-FDA44C8BBA38}"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19D70E-D0FE-498F-909E-AD7032210F9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712C5B-1887-4EC8-90B3-FDA44C8BBA38}"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19D70E-D0FE-498F-909E-AD7032210F9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C712C5B-1887-4EC8-90B3-FDA44C8BBA38}"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19D70E-D0FE-498F-909E-AD7032210F9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C712C5B-1887-4EC8-90B3-FDA44C8BBA38}" type="datetimeFigureOut">
              <a:rPr lang="ar-IQ" smtClean="0"/>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19D70E-D0FE-498F-909E-AD7032210F9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C712C5B-1887-4EC8-90B3-FDA44C8BBA38}" type="datetimeFigureOut">
              <a:rPr lang="ar-IQ" smtClean="0"/>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19D70E-D0FE-498F-909E-AD7032210F9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712C5B-1887-4EC8-90B3-FDA44C8BBA38}" type="datetimeFigureOut">
              <a:rPr lang="ar-IQ" smtClean="0"/>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19D70E-D0FE-498F-909E-AD7032210F9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712C5B-1887-4EC8-90B3-FDA44C8BBA38}"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19D70E-D0FE-498F-909E-AD7032210F9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712C5B-1887-4EC8-90B3-FDA44C8BBA38}"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19D70E-D0FE-498F-909E-AD7032210F9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712C5B-1887-4EC8-90B3-FDA44C8BBA38}" type="datetimeFigureOut">
              <a:rPr lang="ar-IQ" smtClean="0"/>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19D70E-D0FE-498F-909E-AD7032210F9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الاستشفاء</a:t>
            </a:r>
            <a:r>
              <a:rPr lang="ar-IQ" dirty="0"/>
              <a:t/>
            </a:r>
            <a:br>
              <a:rPr lang="ar-IQ" dirty="0"/>
            </a:br>
            <a:r>
              <a:rPr lang="ar-IQ" dirty="0"/>
              <a:t/>
            </a:r>
            <a:br>
              <a:rPr lang="ar-IQ" dirty="0"/>
            </a:br>
            <a:r>
              <a:rPr lang="ar-IQ" dirty="0" smtClean="0"/>
              <a:t>أ.د فلاح مهدي عبود</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92500" lnSpcReduction="10000"/>
          </a:bodyPr>
          <a:lstStyle/>
          <a:p>
            <a:pPr algn="just"/>
            <a:r>
              <a:rPr lang="ar-SA" dirty="0"/>
              <a:t>عملية الاستشفاء في المجال الرياضي تعني الفترة الزمنية التي تعقب الأداء ويتم خلالها إزالة كل أو بعض الآثار التي تركها الأداء الرياضي، وإعادة تهيئة الرياضي من جديد للأداء اللاحق بالمستوى المطلوب منه لتحقيق الهدف الموضوع .</a:t>
            </a:r>
            <a:endParaRPr lang="en-US" dirty="0"/>
          </a:p>
          <a:p>
            <a:pPr algn="just"/>
            <a:r>
              <a:rPr lang="ar-SA" dirty="0"/>
              <a:t>وارتبط مصطلح الاستشفاء </a:t>
            </a:r>
            <a:r>
              <a:rPr lang="en-US" dirty="0"/>
              <a:t>(Recovery)</a:t>
            </a:r>
            <a:r>
              <a:rPr lang="ar-SA" dirty="0"/>
              <a:t> بعدة مصطلحات أخرى مثل الاستعادة </a:t>
            </a:r>
            <a:r>
              <a:rPr lang="en-US" dirty="0"/>
              <a:t>(Restoration)</a:t>
            </a:r>
            <a:r>
              <a:rPr lang="ar-SA" dirty="0"/>
              <a:t> ويقصد </a:t>
            </a:r>
            <a:r>
              <a:rPr lang="ar-SA" dirty="0" err="1"/>
              <a:t>به</a:t>
            </a:r>
            <a:r>
              <a:rPr lang="ar-SA" dirty="0"/>
              <a:t> الجانب الوظيفي لعملية الاستشفاء، أي استعادة المستويات الوظيفية الطبيعية التي تعرضت لضغوط أو تغيرات تحت تأثير نشاط معين، بينما يعني مصطلح (التجديد:</a:t>
            </a:r>
            <a:r>
              <a:rPr lang="en-US" dirty="0"/>
              <a:t>Regeneration</a:t>
            </a:r>
            <a:r>
              <a:rPr lang="ar-SA" dirty="0"/>
              <a:t>) بأنه استعادة المستويات النفسية إلى طبيعتها خاصة ما يرتبط منها بالناحية المزاجية، أما مصطلح (</a:t>
            </a:r>
            <a:r>
              <a:rPr lang="ar-SA" dirty="0" smtClean="0"/>
              <a:t>التأهيل:</a:t>
            </a:r>
            <a:r>
              <a:rPr lang="en-US" dirty="0"/>
              <a:t>Rehabilitation</a:t>
            </a:r>
            <a:r>
              <a:rPr lang="ar-SA" dirty="0"/>
              <a:t>) فيقصد </a:t>
            </a:r>
            <a:r>
              <a:rPr lang="ar-SA" dirty="0" err="1"/>
              <a:t>به</a:t>
            </a:r>
            <a:r>
              <a:rPr lang="ar-SA" dirty="0"/>
              <a:t> الشفاء من الإصابة أو الأمراض التي غالباً ما تكون </a:t>
            </a:r>
            <a:r>
              <a:rPr lang="ar-SA" dirty="0"/>
              <a:t>نتيجة لحمل التدريب الزائد.</a:t>
            </a:r>
            <a:endParaRPr lang="en-US" dirty="0"/>
          </a:p>
          <a:p>
            <a:pPr>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أهمية </a:t>
            </a:r>
            <a:r>
              <a:rPr lang="ar-SA" dirty="0" smtClean="0"/>
              <a:t>الاستشفاء</a:t>
            </a:r>
            <a:endParaRPr lang="ar-IQ" dirty="0"/>
          </a:p>
        </p:txBody>
      </p:sp>
      <p:sp>
        <p:nvSpPr>
          <p:cNvPr id="3" name="عنصر نائب للمحتوى 2"/>
          <p:cNvSpPr>
            <a:spLocks noGrp="1"/>
          </p:cNvSpPr>
          <p:nvPr>
            <p:ph idx="1"/>
          </p:nvPr>
        </p:nvSpPr>
        <p:spPr>
          <a:xfrm>
            <a:off x="457200" y="1428736"/>
            <a:ext cx="8329642" cy="4697427"/>
          </a:xfrm>
        </p:spPr>
        <p:txBody>
          <a:bodyPr>
            <a:normAutofit fontScale="77500" lnSpcReduction="20000"/>
          </a:bodyPr>
          <a:lstStyle/>
          <a:p>
            <a:pPr algn="just"/>
            <a:r>
              <a:rPr lang="ar-SA" dirty="0"/>
              <a:t>بعد إن تطرقنا إلى إن الحمل التدريبي يعد أكثر العوامل أهمية للارتفاع بمستوى الانجاز الرياضي وتطويره، أصبحت مشكلة الاستشفاء وعمليات التخلص من أثار التعب لدى الرياضيين لا تقل أهمية عن ذلك، وليس مبالغة إذ قلنا أنها أصبحت تحتل المكانة الأولى من حيث الأهمية بعد إن أصبح هذا الموضوع هو الاتجاه الجديد والحديث للارتفاع وتطوير مستوى الانجاز.</a:t>
            </a:r>
            <a:endParaRPr lang="en-US" dirty="0"/>
          </a:p>
          <a:p>
            <a:pPr algn="just"/>
            <a:r>
              <a:rPr lang="ar-SA" dirty="0"/>
              <a:t>وفي هذا الصدد يذكر (أبو العلا) في سبيل تطوير مستوى النتائج الرياضية ظل الاعتماد على زيادة حجم حمل التدريب لفترة طويلة هو العامل الأكثر أهمية من حيث التأثير، وكلما زاد حجم الحمل ارتفع مستوى الانجاز الرياضي حتى وصل هذا الحجم إلى درجة كبيرة يمكن اعتبارها الحد الأقصى الذي لا يمكن تخطيه، اتجه الباحثون إلى زيادة فاعلية حمل التدريب عن طريق تحسين نوعية حمل التدريب بزيادة الشدة، وبعد زيادة كل من الحجم إلى الحد الأقصى وكذلك الشدة كان لابد من البحث عن جديد لتطوير فاعلية التدريب الرياضي.</a:t>
            </a:r>
            <a:endParaRPr lang="en-US" dirty="0"/>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20000"/>
          </a:bodyPr>
          <a:lstStyle/>
          <a:p>
            <a:pPr algn="just"/>
            <a:r>
              <a:rPr lang="ar-SA" dirty="0"/>
              <a:t>وكذلك ذكر (علي </a:t>
            </a:r>
            <a:r>
              <a:rPr lang="ar-SA" dirty="0" err="1"/>
              <a:t>البيك</a:t>
            </a:r>
            <a:r>
              <a:rPr lang="ar-SA" dirty="0"/>
              <a:t> وآخرون) بأنه قد أصبحت كيفية الارتقاء بمستوى </a:t>
            </a:r>
            <a:r>
              <a:rPr lang="ar-SA" dirty="0" err="1"/>
              <a:t>الحجوم</a:t>
            </a:r>
            <a:r>
              <a:rPr lang="ar-SA" dirty="0"/>
              <a:t> التدريبية مع ضمان عدم الوصول إلى الإجهاد من أهم مشاكل التدريب الرياضي الحديث، حيث يواجه المدرب دائماً بعدم قدرة الرياضيين على استيعاب هذه </a:t>
            </a:r>
            <a:r>
              <a:rPr lang="ar-SA" dirty="0" err="1"/>
              <a:t>الحجوم</a:t>
            </a:r>
            <a:r>
              <a:rPr lang="ar-SA" dirty="0"/>
              <a:t> ويصبح في حيرة، وإما إذا أعطى إحجام تدريبية قليلة فان فرصة الوصول إلى المستويات الرياضية العالية سوف تقل أو قد تكون في حكم المستحيل.</a:t>
            </a:r>
            <a:endParaRPr lang="en-US" dirty="0"/>
          </a:p>
          <a:p>
            <a:pPr algn="just"/>
            <a:r>
              <a:rPr lang="ar-SA" dirty="0"/>
              <a:t>ونتيجة لما ذكر أنفاً في أعلاه فقد أصبح الاتجاه الجديد لتطوير فاعلية التدريب الرياضي لغرض تحقيق المستوى العالي للانجاز الرياضي وتطويره يعتمد ويرتبط ارتباطاً وثيقاً بتنفيذ حمل تدريبي عالي مع استخدام نظام وعمليات استعادة الاستشفاء بوسائله المختلفة والمناسبة والملائمة للمنهج التدريبي وأهدافه.</a:t>
            </a:r>
            <a:endParaRPr lang="en-US" dirty="0"/>
          </a:p>
          <a:p>
            <a:pPr algn="just"/>
            <a:r>
              <a:rPr lang="ar-SA" dirty="0"/>
              <a:t>ونتفق مع ما ذكره (عصام عبد الخالق) في إن تطور الحالة التدريبية للرياضي لا تأتي من خلال زيادة الحمل التدريبي فقط، وإنما من خلال التعاون بين المدرب والرياضي والطبيب الرياضي في تنظيم العمل بينهما.</a:t>
            </a:r>
            <a:endParaRPr lang="en-US" dirty="0"/>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نظريات الاستشفاء </a:t>
            </a:r>
            <a:r>
              <a:rPr lang="ar-SA" dirty="0" smtClean="0"/>
              <a:t>والتكيف</a:t>
            </a:r>
            <a:endParaRPr lang="ar-IQ" dirty="0"/>
          </a:p>
        </p:txBody>
      </p:sp>
      <p:sp>
        <p:nvSpPr>
          <p:cNvPr id="3" name="عنصر نائب للمحتوى 2"/>
          <p:cNvSpPr>
            <a:spLocks noGrp="1"/>
          </p:cNvSpPr>
          <p:nvPr>
            <p:ph idx="1"/>
          </p:nvPr>
        </p:nvSpPr>
        <p:spPr/>
        <p:txBody>
          <a:bodyPr>
            <a:normAutofit fontScale="70000" lnSpcReduction="20000"/>
          </a:bodyPr>
          <a:lstStyle/>
          <a:p>
            <a:pPr algn="just"/>
            <a:r>
              <a:rPr lang="ar-SA" dirty="0"/>
              <a:t>يعتمد فقط على تنفيذ حمل تدريبي عالي، وبالاعتماد على شدة وحجم ونوعية التمرينات المستخدمة، وإنما من خلال الاهتمام أيضاً بعمليات الاستشفاء والراحة بين المؤثرات التدريبية داخل الوحدة التدريبية وبين الوحدات التدريبية والدوائر التدريبية المختلفة.</a:t>
            </a:r>
            <a:endParaRPr lang="en-US" dirty="0"/>
          </a:p>
          <a:p>
            <a:pPr algn="just"/>
            <a:r>
              <a:rPr lang="ar-SA" dirty="0"/>
              <a:t>إذ تؤدي فترة الاستشفاء دوراً مهماً في تشكيل حمل التدريب والتكيف له من قبل الرياضي، ومن اجل فهم عملية الاستشفاء بالشكل الصحيح ومعرفة تأثيراتها على مستوى الانجاز لابد لنا من التطرق إلى أهم النظريات التي تناولت موضوع الاستشفاء بالعرض والتحليل.</a:t>
            </a:r>
            <a:endParaRPr lang="en-US" dirty="0"/>
          </a:p>
          <a:p>
            <a:pPr algn="just"/>
            <a:r>
              <a:rPr lang="ar-SA" dirty="0"/>
              <a:t> </a:t>
            </a:r>
            <a:r>
              <a:rPr lang="ar-SA" b="1" dirty="0" smtClean="0"/>
              <a:t>نظرية </a:t>
            </a:r>
            <a:r>
              <a:rPr lang="ar-SA" b="1" dirty="0"/>
              <a:t>العامل الواحد </a:t>
            </a:r>
            <a:r>
              <a:rPr lang="en-US" b="1" dirty="0"/>
              <a:t>(One Factor Theory)</a:t>
            </a:r>
            <a:r>
              <a:rPr lang="ar-SA" dirty="0"/>
              <a:t>:</a:t>
            </a:r>
            <a:endParaRPr lang="en-US" dirty="0"/>
          </a:p>
          <a:p>
            <a:pPr algn="just"/>
            <a:r>
              <a:rPr lang="ar-SA" dirty="0"/>
              <a:t>يطلق أيضاً على هذه النظرية مصطلح نظرية التعويض الزائد، ويمكن تقسيم مراحل استعادة الاستشفاء إلى أربع مراحل بموجب هذه النظرية وهي:</a:t>
            </a:r>
            <a:endParaRPr lang="en-US" dirty="0"/>
          </a:p>
          <a:p>
            <a:pPr algn="just"/>
            <a:r>
              <a:rPr lang="ar-SA" dirty="0" smtClean="0"/>
              <a:t>1)التعب </a:t>
            </a:r>
            <a:r>
              <a:rPr lang="ar-SA" dirty="0"/>
              <a:t>أو الاستهلاك </a:t>
            </a:r>
            <a:r>
              <a:rPr lang="en-US" dirty="0"/>
              <a:t>(Depletion)</a:t>
            </a:r>
            <a:r>
              <a:rPr lang="ar-SA" dirty="0"/>
              <a:t>.</a:t>
            </a:r>
            <a:endParaRPr lang="en-US" dirty="0"/>
          </a:p>
          <a:p>
            <a:pPr algn="just"/>
            <a:r>
              <a:rPr lang="ar-SA" dirty="0"/>
              <a:t>2)الاستشفاء </a:t>
            </a:r>
            <a:r>
              <a:rPr lang="en-US" dirty="0"/>
              <a:t>(Recovering)</a:t>
            </a:r>
            <a:r>
              <a:rPr lang="ar-SA" dirty="0"/>
              <a:t>.</a:t>
            </a:r>
            <a:endParaRPr lang="en-US" dirty="0"/>
          </a:p>
          <a:p>
            <a:pPr algn="just"/>
            <a:r>
              <a:rPr lang="ar-SA" dirty="0"/>
              <a:t>3)التعويض الزائد </a:t>
            </a:r>
            <a:r>
              <a:rPr lang="en-US" dirty="0"/>
              <a:t>(Over Compensation)</a:t>
            </a:r>
            <a:r>
              <a:rPr lang="ar-SA" dirty="0"/>
              <a:t>.</a:t>
            </a:r>
            <a:endParaRPr lang="en-US" dirty="0"/>
          </a:p>
          <a:p>
            <a:pPr>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fontScale="77500" lnSpcReduction="20000"/>
          </a:bodyPr>
          <a:lstStyle/>
          <a:p>
            <a:pPr algn="just"/>
            <a:r>
              <a:rPr lang="ar-SA" dirty="0" smtClean="0"/>
              <a:t>4)العودة إلى الحالة الأولية </a:t>
            </a:r>
            <a:r>
              <a:rPr lang="en-US" dirty="0" smtClean="0"/>
              <a:t>(Original Statue)</a:t>
            </a:r>
            <a:r>
              <a:rPr lang="ar-SA" dirty="0" smtClean="0"/>
              <a:t>.</a:t>
            </a:r>
            <a:endParaRPr lang="en-US" dirty="0" smtClean="0"/>
          </a:p>
          <a:p>
            <a:pPr algn="just"/>
            <a:r>
              <a:rPr lang="ar-SA" dirty="0" smtClean="0"/>
              <a:t>وتعد </a:t>
            </a:r>
            <a:r>
              <a:rPr lang="ar-SA" dirty="0"/>
              <a:t>المراحل أعلاه تقسيماً عاماً للدراسة إذ يمكن إن تتم نفس هذه المراحل مع اختلاف الفترات الزمنية لكل منها، وكذلك الاختلاف في نوعية ومستويات التغيرات الوظيفية بعد أداء المؤثر الواحد وخلال فترة الاستشفاء بين تكرار وأخر، وكما تحدث بين وحدة تدريبية وأخرى، وكذلك على مستوى الدورات التدريبية المختلفة.</a:t>
            </a:r>
            <a:endParaRPr lang="en-US" dirty="0"/>
          </a:p>
          <a:p>
            <a:pPr algn="just"/>
            <a:r>
              <a:rPr lang="ar-SA" dirty="0"/>
              <a:t>تحدد مرحلة التعب أو الاستهلاك من بداية الأداء البدني للحمل التدريبي وحتى الإنهاء منه وبداية الانطلاق لعمليات الاستشفاء من التعب، إذ كلما كانت درجة التعب في حدود فترة الرياضي كان الاستشفاء من اثأر التعب أسرع والعكس صحيح، ويتم خلالها استهلاك مصادر الطاقة بحسب نوع الحمل من حيث الشدة والحجم، إن تكرار الحمل خلالها لا يصلح تماماً.</a:t>
            </a:r>
            <a:endParaRPr lang="en-US" dirty="0"/>
          </a:p>
          <a:p>
            <a:pPr algn="just"/>
            <a:r>
              <a:rPr lang="ar-SA" dirty="0"/>
              <a:t>في حين تؤدي مرحلة الاستشفاء دوراً مهماً في حدوث عمليات التكيف الوظيفي ونجاحها أو فشلها، وخلال هذه الفترة تحدث التغيرات الوظيفية والبنائية </a:t>
            </a:r>
            <a:r>
              <a:rPr lang="ar-SA" dirty="0" err="1"/>
              <a:t>المسؤولة</a:t>
            </a:r>
            <a:r>
              <a:rPr lang="ar-SA" dirty="0"/>
              <a:t> عن تطوير الكفاية الوظيفية ورفع مستوى الانجاز الرياضي، ويتم ذلك من خلال التوقيت الصحيح والمناسب لتكرار حمل التدريب بعد فترة الاستشفاء الملائمة.</a:t>
            </a:r>
            <a:endParaRPr lang="en-US" dirty="0"/>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3"/>
            <a:ext cx="8229600" cy="6072230"/>
          </a:xfrm>
        </p:spPr>
        <p:txBody>
          <a:bodyPr>
            <a:normAutofit fontScale="77500" lnSpcReduction="20000"/>
          </a:bodyPr>
          <a:lstStyle/>
          <a:p>
            <a:pPr algn="just"/>
            <a:r>
              <a:rPr lang="ar-SA" b="1" dirty="0"/>
              <a:t>وقد قسم (أبو العلا) نقلاً عن (</a:t>
            </a:r>
            <a:r>
              <a:rPr lang="ar-SA" b="1" dirty="0" err="1"/>
              <a:t>بلاتوف</a:t>
            </a:r>
            <a:r>
              <a:rPr lang="ar-SA" b="1" dirty="0"/>
              <a:t>) هذه المرحلة إلى فترتين هما:</a:t>
            </a:r>
            <a:endParaRPr lang="en-US" b="1" dirty="0"/>
          </a:p>
          <a:p>
            <a:pPr algn="just"/>
            <a:r>
              <a:rPr lang="ar-IQ" dirty="0" smtClean="0"/>
              <a:t>1-</a:t>
            </a:r>
            <a:r>
              <a:rPr lang="ar-SA" dirty="0"/>
              <a:t> </a:t>
            </a:r>
            <a:r>
              <a:rPr lang="ar-SA" b="1" dirty="0"/>
              <a:t>فترة الاستشفاء المبكر:</a:t>
            </a:r>
            <a:r>
              <a:rPr lang="ar-SA" dirty="0"/>
              <a:t> وتتم خلال عدة دقائق إلى هذه ساعات، إذ يحاول الجسم العودة إلى حالته الطبيعية والتخلص من أثار التعب، وتحدث هذه المرحلة خلال التدريب أو المنافسة أو بعدهما.</a:t>
            </a:r>
            <a:endParaRPr lang="en-US" dirty="0"/>
          </a:p>
          <a:p>
            <a:pPr algn="just"/>
            <a:r>
              <a:rPr lang="ar-IQ" dirty="0" smtClean="0"/>
              <a:t>2-</a:t>
            </a:r>
            <a:r>
              <a:rPr lang="ar-SA" dirty="0"/>
              <a:t> </a:t>
            </a:r>
            <a:r>
              <a:rPr lang="ar-SA" b="1" dirty="0"/>
              <a:t>فترة الاستشفاء المتأخر:</a:t>
            </a:r>
            <a:r>
              <a:rPr lang="ar-SA" dirty="0"/>
              <a:t> والتي تتميز بحدوث التغيرات الوظيفية والبنائية التي تساعد الجسم على نجاح عمليات التكيف الوظيفي، ومن خلال ردود أفعال أجهزة الجسم الداخلية، وفي ضوء أحمال تدريبية عديدة وغالباً ما يلاحظ خلال هذه الفترة حدوث بدايات مرحلة التعويض الزائد.</a:t>
            </a:r>
            <a:endParaRPr lang="en-US" dirty="0"/>
          </a:p>
          <a:p>
            <a:pPr algn="just"/>
            <a:r>
              <a:rPr lang="ar-SA" dirty="0"/>
              <a:t> </a:t>
            </a:r>
            <a:r>
              <a:rPr lang="ar-SA" dirty="0" smtClean="0"/>
              <a:t>أما </a:t>
            </a:r>
            <a:r>
              <a:rPr lang="ar-SA" dirty="0"/>
              <a:t>المرحلة التي تلي فترة الاستشفاء المتأخر أو قد تتداخل معها في بعض الأحيان والتي يتميز خلالها الرياضي بحالة وظيفية جيدة تجعله في وضع أفضل مما كان عليه قبل أداء التدريب، فأنها مرحلة التعويض الزائد والتي عادة ما يفضل تكرار حمل التدريب خلالها والذي يؤدي إلى رفع مستوى الانجاز الرياضي وتجنب حالة الإجهاد وركود المستوى.</a:t>
            </a:r>
            <a:endParaRPr lang="en-US" dirty="0"/>
          </a:p>
          <a:p>
            <a:pPr algn="just"/>
            <a:r>
              <a:rPr lang="ar-SA" dirty="0"/>
              <a:t>في حالة زيادة طول فترة الاستشفاء بين المؤثرات التدريبية أو بين الوحدات التدريبية داخل الدورة التدريبية أو بين الدورات التدريبية المختلفة تحدث مرحلة العودة إلى الحالة الأولية، أي رجوع مستوى الرياضي إلى المستوى الذي بدأ منه أولاً، وبذلك من الصعب حدوث التطور وارتفاع المستوى في هذه الحالة.</a:t>
            </a:r>
            <a:endParaRPr lang="en-US" dirty="0"/>
          </a:p>
          <a:p>
            <a:pPr>
              <a:buNone/>
            </a:pP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444</Words>
  <Application>Microsoft Office PowerPoint</Application>
  <PresentationFormat>عرض على الشاشة (3:4)‏</PresentationFormat>
  <Paragraphs>26</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الاستشفاء  أ.د فلاح مهدي عبود</vt:lpstr>
      <vt:lpstr>الشريحة 2</vt:lpstr>
      <vt:lpstr>أهمية الاستشفاء</vt:lpstr>
      <vt:lpstr>الشريحة 4</vt:lpstr>
      <vt:lpstr>نظريات الاستشفاء والتكيف</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الاستشفاء  أ.د فلاح مهدي عبود</dc:title>
  <dc:creator>د. فلاح</dc:creator>
  <cp:lastModifiedBy>د. فلاح</cp:lastModifiedBy>
  <cp:revision>3</cp:revision>
  <dcterms:created xsi:type="dcterms:W3CDTF">2018-12-11T19:05:44Z</dcterms:created>
  <dcterms:modified xsi:type="dcterms:W3CDTF">2018-12-11T19:27:06Z</dcterms:modified>
</cp:coreProperties>
</file>